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8" r:id="rId2"/>
    <p:sldId id="299" r:id="rId3"/>
    <p:sldId id="290" r:id="rId4"/>
    <p:sldId id="291" r:id="rId5"/>
    <p:sldId id="300" r:id="rId6"/>
    <p:sldId id="292" r:id="rId7"/>
    <p:sldId id="301" r:id="rId8"/>
    <p:sldId id="302" r:id="rId9"/>
    <p:sldId id="305" r:id="rId10"/>
    <p:sldId id="297" r:id="rId11"/>
    <p:sldId id="306" r:id="rId12"/>
    <p:sldId id="293" r:id="rId13"/>
    <p:sldId id="287" r:id="rId14"/>
    <p:sldId id="295" r:id="rId15"/>
    <p:sldId id="261" r:id="rId16"/>
    <p:sldId id="30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9BBB59"/>
    <a:srgbClr val="8064A2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>
        <p:scale>
          <a:sx n="93" d="100"/>
          <a:sy n="93" d="100"/>
        </p:scale>
        <p:origin x="-40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DB4C0-FCCF-4536-BF6F-EA383D93F9D0}" type="datetimeFigureOut">
              <a:rPr lang="lt-LT" smtClean="0"/>
              <a:t>2022-01-06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405BD-C7DE-4709-8DD4-A69D143B4C6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49408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405BD-C7DE-4709-8DD4-A69D143B4C63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2840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AAA8-A9B7-4CA0-A613-41BC490E2152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541B-B95D-4468-AC63-943A786B0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AAA8-A9B7-4CA0-A613-41BC490E2152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541B-B95D-4468-AC63-943A786B0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AAA8-A9B7-4CA0-A613-41BC490E2152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541B-B95D-4468-AC63-943A786B0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AAA8-A9B7-4CA0-A613-41BC490E2152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541B-B95D-4468-AC63-943A786B0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AAA8-A9B7-4CA0-A613-41BC490E2152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541B-B95D-4468-AC63-943A786B0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AAA8-A9B7-4CA0-A613-41BC490E2152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541B-B95D-4468-AC63-943A786B0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AAA8-A9B7-4CA0-A613-41BC490E2152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541B-B95D-4468-AC63-943A786B0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AAA8-A9B7-4CA0-A613-41BC490E2152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541B-B95D-4468-AC63-943A786B0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AAA8-A9B7-4CA0-A613-41BC490E2152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541B-B95D-4468-AC63-943A786B0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AAA8-A9B7-4CA0-A613-41BC490E2152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541B-B95D-4468-AC63-943A786B0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AAA8-A9B7-4CA0-A613-41BC490E2152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541B-B95D-4468-AC63-943A786B0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BAAA8-A9B7-4CA0-A613-41BC490E2152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F541B-B95D-4468-AC63-943A786B0F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cionalinė švietimo agentūra -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5" y="24608"/>
            <a:ext cx="2113516" cy="1388168"/>
          </a:xfrm>
          <a:prstGeom prst="rect">
            <a:avLst/>
          </a:prstGeom>
          <a:noFill/>
        </p:spPr>
      </p:pic>
      <p:pic>
        <p:nvPicPr>
          <p:cNvPr id="3" name="Picture 2" descr="Grinkiškio Jono Poderio gimnazija - Home | Facebook">
            <a:extLst>
              <a:ext uri="{FF2B5EF4-FFF2-40B4-BE49-F238E27FC236}">
                <a16:creationId xmlns:lc="http://schemas.openxmlformats.org/drawingml/2006/lockedCanvas" xmlns:a16="http://schemas.microsoft.com/office/drawing/2014/main" xmlns="" id="{15219B99-8574-4A8B-9A12-03B49B6E0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45" y="29292"/>
            <a:ext cx="1519235" cy="138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6632"/>
            <a:ext cx="2736304" cy="12961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2780928"/>
            <a:ext cx="7704856" cy="214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091613" algn="l"/>
              </a:tabLst>
            </a:pP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Projektas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„KOKYBĖS KREPŠELIS“ </a:t>
            </a:r>
            <a:endParaRPr lang="lt-LT" b="1" i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9091613" algn="l"/>
              </a:tabLst>
            </a:pPr>
            <a:r>
              <a:rPr lang="lt-LT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NR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09.2.1-ESFA-V-719-01-0001</a:t>
            </a:r>
            <a:r>
              <a:rPr lang="lt-LT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091613" algn="l"/>
              </a:tabLst>
            </a:pP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finansuojamas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Europos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socialinio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fondo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lėšomis</a:t>
            </a:r>
            <a:endParaRPr lang="lt-LT" b="1" i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091613" algn="l"/>
              </a:tabLst>
            </a:pPr>
            <a:endParaRPr lang="lt-LT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091613" algn="l"/>
              </a:tabLst>
            </a:pPr>
            <a:endParaRPr lang="lt-LT" sz="105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091613" algn="l"/>
              </a:tabLst>
            </a:pPr>
            <a:endParaRPr lang="lt-LT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091613" algn="l"/>
              </a:tabLst>
            </a:pPr>
            <a:endParaRPr lang="lt-LT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091613" algn="l"/>
              </a:tabLst>
            </a:pPr>
            <a:endParaRPr lang="lt-LT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091613" algn="l"/>
              </a:tabLst>
            </a:pPr>
            <a:r>
              <a:rPr lang="lt-LT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2022-01-06,  Šiaulėnai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1916832"/>
            <a:ext cx="77768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dirty="0">
                <a:latin typeface="Times New Roman" pitchFamily="18" charset="0"/>
                <a:cs typeface="Times New Roman" pitchFamily="18" charset="0"/>
              </a:rPr>
              <a:t>GRINKIŠKIO JONO PODERIO </a:t>
            </a:r>
            <a:r>
              <a:rPr lang="lt-LT" sz="2400" b="1" dirty="0" smtClean="0">
                <a:latin typeface="Times New Roman" pitchFamily="18" charset="0"/>
                <a:cs typeface="Times New Roman" pitchFamily="18" charset="0"/>
              </a:rPr>
              <a:t>GIMNAZIJA</a:t>
            </a:r>
          </a:p>
          <a:p>
            <a:pPr algn="ctr"/>
            <a:endParaRPr lang="lt-LT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9792" y="522920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/>
              <a:t> 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1475656" y="188640"/>
            <a:ext cx="7344816" cy="864096"/>
          </a:xfrm>
          <a:prstGeom prst="flowChartTerminator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t-LT" b="1" dirty="0"/>
              <a:t>Stiprinti pedagogų kompetencijas, reikalingas pamokos kokybės tobulinimui. </a:t>
            </a:r>
            <a:endParaRPr lang="lt-LT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79512" y="1697086"/>
            <a:ext cx="1990090" cy="25960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t-LT" dirty="0"/>
              <a:t>3.1.Profesinės/ dalykinės pedagogų kompetencijos tobulinimas. </a:t>
            </a:r>
          </a:p>
          <a:p>
            <a:r>
              <a:rPr lang="lt-LT" dirty="0"/>
              <a:t> </a:t>
            </a:r>
            <a:r>
              <a:rPr lang="lt-LT" dirty="0" smtClean="0"/>
              <a:t>40 </a:t>
            </a:r>
            <a:r>
              <a:rPr lang="lt-LT" dirty="0"/>
              <a:t>val. mokymai </a:t>
            </a:r>
            <a:r>
              <a:rPr lang="lt-LT" dirty="0" smtClean="0"/>
              <a:t> pedagogams  </a:t>
            </a:r>
            <a:r>
              <a:rPr lang="lt-LT" dirty="0"/>
              <a:t>„</a:t>
            </a:r>
            <a:r>
              <a:rPr lang="lt-LT" dirty="0" smtClean="0"/>
              <a:t>Geros </a:t>
            </a:r>
            <a:r>
              <a:rPr lang="lt-LT" dirty="0"/>
              <a:t>pamokos </a:t>
            </a:r>
            <a:r>
              <a:rPr lang="lt-LT" dirty="0" smtClean="0"/>
              <a:t>požymiai</a:t>
            </a:r>
            <a:r>
              <a:rPr lang="lt-LT" dirty="0" smtClean="0"/>
              <a:t>.“</a:t>
            </a:r>
            <a:endParaRPr lang="lt-LT" dirty="0"/>
          </a:p>
        </p:txBody>
      </p:sp>
      <p:sp>
        <p:nvSpPr>
          <p:cNvPr id="8" name="Rounded Rectangle 7"/>
          <p:cNvSpPr/>
          <p:nvPr/>
        </p:nvSpPr>
        <p:spPr>
          <a:xfrm>
            <a:off x="7020272" y="1698936"/>
            <a:ext cx="1944216" cy="31720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lt-LT" sz="1600" dirty="0" smtClean="0"/>
          </a:p>
          <a:p>
            <a:r>
              <a:rPr lang="lt-LT" sz="1600" dirty="0" smtClean="0">
                <a:cs typeface="Times New Roman" pitchFamily="18" charset="0"/>
              </a:rPr>
              <a:t>3.2.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>
                <a:cs typeface="Times New Roman" pitchFamily="18" charset="0"/>
              </a:rPr>
              <a:t>Dalyvavimas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err="1">
                <a:cs typeface="Times New Roman" pitchFamily="18" charset="0"/>
              </a:rPr>
              <a:t>praktinėje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err="1">
                <a:cs typeface="Times New Roman" pitchFamily="18" charset="0"/>
              </a:rPr>
              <a:t>konferencijoje</a:t>
            </a:r>
            <a:r>
              <a:rPr lang="en-US" sz="1600" dirty="0">
                <a:cs typeface="Times New Roman" pitchFamily="18" charset="0"/>
              </a:rPr>
              <a:t>/ </a:t>
            </a:r>
            <a:r>
              <a:rPr lang="en-US" sz="1600" dirty="0" err="1">
                <a:cs typeface="Times New Roman" pitchFamily="18" charset="0"/>
              </a:rPr>
              <a:t>metodinėje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err="1">
                <a:cs typeface="Times New Roman" pitchFamily="18" charset="0"/>
              </a:rPr>
              <a:t>dienoje</a:t>
            </a:r>
            <a:r>
              <a:rPr lang="en-US" sz="1600" dirty="0">
                <a:cs typeface="Times New Roman" pitchFamily="18" charset="0"/>
              </a:rPr>
              <a:t> „Gera </a:t>
            </a:r>
            <a:r>
              <a:rPr lang="en-US" sz="1600" dirty="0" err="1">
                <a:cs typeface="Times New Roman" pitchFamily="18" charset="0"/>
              </a:rPr>
              <a:t>mokykla</a:t>
            </a:r>
            <a:r>
              <a:rPr lang="en-US" sz="1600" dirty="0">
                <a:cs typeface="Times New Roman" pitchFamily="18" charset="0"/>
              </a:rPr>
              <a:t> – </a:t>
            </a:r>
            <a:r>
              <a:rPr lang="en-US" sz="1600" dirty="0" err="1">
                <a:cs typeface="Times New Roman" pitchFamily="18" charset="0"/>
              </a:rPr>
              <a:t>gera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err="1">
                <a:cs typeface="Times New Roman" pitchFamily="18" charset="0"/>
              </a:rPr>
              <a:t>pamoka</a:t>
            </a:r>
            <a:r>
              <a:rPr lang="en-US" sz="1600" dirty="0">
                <a:cs typeface="Times New Roman" pitchFamily="18" charset="0"/>
              </a:rPr>
              <a:t>“  </a:t>
            </a:r>
            <a:r>
              <a:rPr lang="en-US" sz="1600" dirty="0" err="1">
                <a:cs typeface="Times New Roman" pitchFamily="18" charset="0"/>
              </a:rPr>
              <a:t>Radviliškio</a:t>
            </a:r>
            <a:r>
              <a:rPr lang="en-US" sz="1600" dirty="0">
                <a:cs typeface="Times New Roman" pitchFamily="18" charset="0"/>
              </a:rPr>
              <a:t> r. </a:t>
            </a:r>
            <a:r>
              <a:rPr lang="en-US" sz="1600" dirty="0" err="1">
                <a:cs typeface="Times New Roman" pitchFamily="18" charset="0"/>
              </a:rPr>
              <a:t>Šiaulėnų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lt-LT" sz="1600" dirty="0" smtClean="0">
                <a:cs typeface="Times New Roman" pitchFamily="18" charset="0"/>
              </a:rPr>
              <a:t>M. Šikšnio </a:t>
            </a:r>
            <a:r>
              <a:rPr lang="en-US" sz="1600" dirty="0" err="1" smtClean="0">
                <a:cs typeface="Times New Roman" pitchFamily="18" charset="0"/>
              </a:rPr>
              <a:t>gimnazijoje</a:t>
            </a:r>
            <a:r>
              <a:rPr lang="en-US" sz="1600" dirty="0">
                <a:cs typeface="Times New Roman" pitchFamily="18" charset="0"/>
              </a:rPr>
              <a:t>, </a:t>
            </a:r>
            <a:r>
              <a:rPr lang="en-US" sz="1600" dirty="0" err="1">
                <a:cs typeface="Times New Roman" pitchFamily="18" charset="0"/>
              </a:rPr>
              <a:t>pranešimų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err="1">
                <a:cs typeface="Times New Roman" pitchFamily="18" charset="0"/>
              </a:rPr>
              <a:t>skaitymas</a:t>
            </a:r>
            <a:r>
              <a:rPr lang="en-US" sz="1600" dirty="0">
                <a:cs typeface="Times New Roman" pitchFamily="18" charset="0"/>
              </a:rPr>
              <a:t>.</a:t>
            </a:r>
            <a:endParaRPr lang="lt-LT" sz="1600" dirty="0">
              <a:cs typeface="Times New Roman" pitchFamily="18" charset="0"/>
            </a:endParaRPr>
          </a:p>
          <a:p>
            <a:r>
              <a:rPr lang="lt-LT" sz="1600" dirty="0" smtClean="0"/>
              <a:t> </a:t>
            </a:r>
            <a:endParaRPr lang="lt-LT" sz="1600" dirty="0"/>
          </a:p>
        </p:txBody>
      </p:sp>
      <p:sp>
        <p:nvSpPr>
          <p:cNvPr id="9" name="Oval 8"/>
          <p:cNvSpPr/>
          <p:nvPr/>
        </p:nvSpPr>
        <p:spPr>
          <a:xfrm>
            <a:off x="1360914" y="371323"/>
            <a:ext cx="500230" cy="498729"/>
          </a:xfrm>
          <a:prstGeom prst="ellipse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/>
              <a:t>3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709269" y="1108278"/>
            <a:ext cx="303750" cy="413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12160" y="1076996"/>
            <a:ext cx="0" cy="444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860032" y="1698936"/>
            <a:ext cx="2160240" cy="31720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t-LT" sz="1600" dirty="0" smtClean="0"/>
              <a:t>3.1.3</a:t>
            </a:r>
            <a:r>
              <a:rPr lang="lt-LT" sz="1600" dirty="0"/>
              <a:t>. įgytą patirtį pritaiko</a:t>
            </a:r>
          </a:p>
          <a:p>
            <a:r>
              <a:rPr lang="lt-LT" sz="1600" dirty="0"/>
              <a:t>ugdymo procese,</a:t>
            </a:r>
          </a:p>
          <a:p>
            <a:r>
              <a:rPr lang="lt-LT" sz="1600" dirty="0"/>
              <a:t>3.1.4.mokosi tikslinėse</a:t>
            </a:r>
          </a:p>
          <a:p>
            <a:r>
              <a:rPr lang="lt-LT" sz="1600" dirty="0"/>
              <a:t>grupėse</a:t>
            </a:r>
            <a:r>
              <a:rPr lang="lt-LT" sz="1600" dirty="0" smtClean="0"/>
              <a:t>).</a:t>
            </a:r>
          </a:p>
          <a:p>
            <a:r>
              <a:rPr lang="lt-LT" sz="1600" dirty="0"/>
              <a:t> 2 kartus per mokslo metus kiekvienas mokytojas  veda atvirą  ugdomąją veiklą, dalinasi </a:t>
            </a:r>
            <a:r>
              <a:rPr lang="lt-LT" sz="1600" dirty="0" smtClean="0"/>
              <a:t>patirtimi.</a:t>
            </a:r>
            <a:endParaRPr lang="lt-LT" sz="1600" dirty="0"/>
          </a:p>
          <a:p>
            <a:endParaRPr lang="lt-LT" sz="1600" dirty="0"/>
          </a:p>
        </p:txBody>
      </p:sp>
      <p:sp>
        <p:nvSpPr>
          <p:cNvPr id="19" name="Rounded Rectangle 18"/>
          <p:cNvSpPr/>
          <p:nvPr/>
        </p:nvSpPr>
        <p:spPr>
          <a:xfrm>
            <a:off x="2267744" y="1653702"/>
            <a:ext cx="2448272" cy="35284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t-LT" sz="1600" dirty="0"/>
              <a:t>3.1.2. Kolegialus mokytojų</a:t>
            </a:r>
          </a:p>
          <a:p>
            <a:r>
              <a:rPr lang="lt-LT" sz="1600" dirty="0"/>
              <a:t>mokymasis vesti</a:t>
            </a:r>
          </a:p>
          <a:p>
            <a:r>
              <a:rPr lang="lt-LT" sz="1600" dirty="0"/>
              <a:t>šiuolaikiškas pamokas</a:t>
            </a:r>
          </a:p>
          <a:p>
            <a:r>
              <a:rPr lang="lt-LT" sz="1600" dirty="0"/>
              <a:t>(mokytojas veda pamokas</a:t>
            </a:r>
          </a:p>
          <a:p>
            <a:r>
              <a:rPr lang="lt-LT" sz="1600" dirty="0"/>
              <a:t>kitiems arba pats dalyvauja</a:t>
            </a:r>
          </a:p>
          <a:p>
            <a:r>
              <a:rPr lang="lt-LT" sz="1600" dirty="0"/>
              <a:t>kito mokytojo pamokose,</a:t>
            </a:r>
          </a:p>
          <a:p>
            <a:r>
              <a:rPr lang="lt-LT" sz="1600" dirty="0"/>
              <a:t>siekdamas įgyti naujos</a:t>
            </a:r>
          </a:p>
          <a:p>
            <a:r>
              <a:rPr lang="lt-LT" sz="1600" dirty="0"/>
              <a:t>patirties sutartais ugdymo</a:t>
            </a:r>
          </a:p>
          <a:p>
            <a:r>
              <a:rPr lang="lt-LT" sz="1600" dirty="0"/>
              <a:t>organizavimo </a:t>
            </a:r>
            <a:r>
              <a:rPr lang="lt-LT" sz="1600" dirty="0" smtClean="0"/>
              <a:t>aspektais.</a:t>
            </a:r>
            <a:endParaRPr lang="lt-LT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491880" y="1108278"/>
            <a:ext cx="9558" cy="435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893926" y="1096493"/>
            <a:ext cx="98454" cy="447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Grinkiškio Jono Poderio gimnazija - Home | Facebook">
            <a:extLst>
              <a:ext uri="{FF2B5EF4-FFF2-40B4-BE49-F238E27FC236}">
                <a16:creationId xmlns:lc="http://schemas.openxmlformats.org/drawingml/2006/lockedCanvas" xmlns:a16="http://schemas.microsoft.com/office/drawing/2014/main" xmlns="" id="{15219B99-8574-4A8B-9A12-03B49B6E0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16"/>
            <a:ext cx="1357106" cy="116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73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605" y="1217503"/>
            <a:ext cx="2403728" cy="2188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600" dirty="0" err="1"/>
              <a:t>Savivaldis</a:t>
            </a:r>
            <a:r>
              <a:rPr lang="en-US" sz="1600" dirty="0"/>
              <a:t> </a:t>
            </a:r>
            <a:r>
              <a:rPr lang="en-US" sz="1600" dirty="0" err="1"/>
              <a:t>mokymasis</a:t>
            </a:r>
            <a:r>
              <a:rPr lang="en-US" sz="1600" dirty="0"/>
              <a:t>: </a:t>
            </a:r>
            <a:r>
              <a:rPr lang="en-US" sz="1600" dirty="0" err="1"/>
              <a:t>mokinių</a:t>
            </a:r>
            <a:r>
              <a:rPr lang="en-US" sz="1600" dirty="0"/>
              <a:t> </a:t>
            </a:r>
            <a:r>
              <a:rPr lang="en-US" sz="1600" dirty="0" err="1"/>
              <a:t>ir</a:t>
            </a:r>
            <a:r>
              <a:rPr lang="en-US" sz="1600" dirty="0"/>
              <a:t> </a:t>
            </a:r>
            <a:r>
              <a:rPr lang="en-US" sz="1600" dirty="0" err="1"/>
              <a:t>mokytojų</a:t>
            </a:r>
            <a:r>
              <a:rPr lang="en-US" sz="1600" dirty="0"/>
              <a:t> </a:t>
            </a:r>
            <a:r>
              <a:rPr lang="en-US" sz="1600" dirty="0" err="1"/>
              <a:t>veiklos</a:t>
            </a:r>
            <a:r>
              <a:rPr lang="en-US" sz="1600" dirty="0"/>
              <a:t> </a:t>
            </a:r>
            <a:r>
              <a:rPr lang="en-US" sz="1600" dirty="0" err="1"/>
              <a:t>ugdymo</a:t>
            </a:r>
            <a:r>
              <a:rPr lang="en-US" sz="1600" dirty="0"/>
              <a:t>(</a:t>
            </a:r>
            <a:r>
              <a:rPr lang="en-US" sz="1600" dirty="0" err="1"/>
              <a:t>si</a:t>
            </a:r>
            <a:r>
              <a:rPr lang="en-US" sz="1600" dirty="0"/>
              <a:t>) </a:t>
            </a:r>
            <a:r>
              <a:rPr lang="en-US" sz="1600" dirty="0" err="1"/>
              <a:t>procese</a:t>
            </a:r>
            <a:r>
              <a:rPr lang="en-US" sz="1600" dirty="0"/>
              <a:t>” (8 val</a:t>
            </a:r>
            <a:r>
              <a:rPr lang="en-US" sz="1600" dirty="0" smtClean="0"/>
              <a:t>.)</a:t>
            </a:r>
            <a:endParaRPr lang="lt-LT" sz="1600" dirty="0"/>
          </a:p>
        </p:txBody>
      </p:sp>
      <p:sp>
        <p:nvSpPr>
          <p:cNvPr id="3" name="Rounded Rectangle 2"/>
          <p:cNvSpPr/>
          <p:nvPr/>
        </p:nvSpPr>
        <p:spPr>
          <a:xfrm>
            <a:off x="2207804" y="2132856"/>
            <a:ext cx="2403728" cy="2188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lt-LT" sz="1600" dirty="0" smtClean="0"/>
              <a:t>„Geros pamokos požymiai: vadybiniai ir pedagoginiai aspektai“</a:t>
            </a:r>
            <a:endParaRPr lang="lt-LT" sz="1600" dirty="0"/>
          </a:p>
        </p:txBody>
      </p:sp>
      <p:sp>
        <p:nvSpPr>
          <p:cNvPr id="4" name="Rounded Rectangle 3"/>
          <p:cNvSpPr/>
          <p:nvPr/>
        </p:nvSpPr>
        <p:spPr>
          <a:xfrm>
            <a:off x="4499992" y="2149679"/>
            <a:ext cx="2403728" cy="2188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lt-LT" sz="1600" dirty="0" smtClean="0"/>
              <a:t>,,Mokinių </a:t>
            </a:r>
            <a:r>
              <a:rPr lang="lt-LT" sz="1600" dirty="0"/>
              <a:t>įgalinimas </a:t>
            </a:r>
            <a:r>
              <a:rPr lang="lt-LT" sz="1600" dirty="0" smtClean="0"/>
              <a:t>pamokoje“</a:t>
            </a:r>
            <a:endParaRPr lang="lt-LT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6660232" y="1340768"/>
            <a:ext cx="2403728" cy="2188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lt-LT" sz="1600" dirty="0" smtClean="0"/>
              <a:t>,,Pedagoginės </a:t>
            </a:r>
            <a:r>
              <a:rPr lang="lt-LT" sz="1600" dirty="0"/>
              <a:t>veiklos reflektyvus </a:t>
            </a:r>
            <a:r>
              <a:rPr lang="lt-LT" sz="1600" dirty="0" smtClean="0"/>
              <a:t>į(si)vertinimas“</a:t>
            </a:r>
            <a:endParaRPr lang="lt-LT" sz="1600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1418998" y="137383"/>
            <a:ext cx="7401474" cy="1080120"/>
          </a:xfrm>
          <a:prstGeom prst="round2DiagRect">
            <a:avLst>
              <a:gd name="adj1" fmla="val 0"/>
              <a:gd name="adj2" fmla="val 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2400" dirty="0">
                <a:solidFill>
                  <a:schemeClr val="tx1"/>
                </a:solidFill>
              </a:rPr>
              <a:t>3.1.Profesinės/ dalykinės pedagogų kompetencijos tobulinimas. </a:t>
            </a:r>
            <a:endParaRPr lang="lt-LT" sz="2400" dirty="0">
              <a:solidFill>
                <a:schemeClr val="tx1"/>
              </a:solidFill>
            </a:endParaRPr>
          </a:p>
        </p:txBody>
      </p:sp>
      <p:pic>
        <p:nvPicPr>
          <p:cNvPr id="7" name="Picture 6" descr="Grinkiškio Jono Poderio gimnazija - Home | Facebook">
            <a:extLst>
              <a:ext uri="{FF2B5EF4-FFF2-40B4-BE49-F238E27FC236}">
                <a16:creationId xmlns:lc="http://schemas.openxmlformats.org/drawingml/2006/lockedCanvas" xmlns:a16="http://schemas.microsoft.com/office/drawing/2014/main" xmlns="" id="{15219B99-8574-4A8B-9A12-03B49B6E0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2" y="55368"/>
            <a:ext cx="1357106" cy="116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6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932" y="-171400"/>
            <a:ext cx="8994955" cy="6525344"/>
            <a:chOff x="4769777" y="1168867"/>
            <a:chExt cx="4209531" cy="3916251"/>
          </a:xfrm>
        </p:grpSpPr>
        <p:grpSp>
          <p:nvGrpSpPr>
            <p:cNvPr id="5" name="Group 4"/>
            <p:cNvGrpSpPr/>
            <p:nvPr/>
          </p:nvGrpSpPr>
          <p:grpSpPr>
            <a:xfrm>
              <a:off x="5258174" y="1293259"/>
              <a:ext cx="3721134" cy="2366997"/>
              <a:chOff x="1069612" y="3164452"/>
              <a:chExt cx="6810908" cy="2073682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8" name="Rounded Rectangle 7"/>
              <p:cNvSpPr/>
              <p:nvPr/>
            </p:nvSpPr>
            <p:spPr>
              <a:xfrm>
                <a:off x="1069612" y="3164452"/>
                <a:ext cx="6784813" cy="485476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1095707" y="3812695"/>
                <a:ext cx="6784813" cy="716282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/>
                <a:r>
                  <a:rPr lang="lt-LT" dirty="0"/>
                  <a:t>Skaitmeninių aplinkų numatymas ir įtraukimas į planą, aprūpinimas jomis mokinius leido mokiniams paįvairinti nuotolines pamokas, efektyviai išnaudoti diferencijuotas ir individualizuotas užduotis, tapo puikia priemone mokytojams tikrinant įgytas </a:t>
                </a:r>
                <a:r>
                  <a:rPr lang="lt-LT" dirty="0" smtClean="0"/>
                  <a:t>žinias nuotolinio mokymo metu.</a:t>
                </a:r>
                <a:endParaRPr lang="lt-LT" dirty="0"/>
              </a:p>
              <a:p>
                <a:pPr algn="ctr"/>
                <a:endParaRPr lang="lt-LT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069612" y="4593378"/>
                <a:ext cx="6784813" cy="644756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/>
                <a:r>
                  <a:rPr lang="lt-LT" dirty="0"/>
                  <a:t>Labai pasiteisino 1 klasės mokinių skaitymo kompetencijų ugdymas, susitinkant su gimnazijos bibliotekininke iš pradžių 1 kartą per savaitę, vėliau 2 kartus. Visi 1 klasės mokiniai gerai skaito.</a:t>
                </a:r>
              </a:p>
              <a:p>
                <a:pPr algn="ctr"/>
                <a:endParaRPr lang="lt-LT" sz="16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Isosceles Triangle 5"/>
            <p:cNvSpPr/>
            <p:nvPr/>
          </p:nvSpPr>
          <p:spPr>
            <a:xfrm rot="16200000">
              <a:off x="3008688" y="2929956"/>
              <a:ext cx="3916251" cy="394074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wordArtVert" rtlCol="0" anchor="ctr"/>
            <a:lstStyle/>
            <a:p>
              <a:pPr algn="ctr"/>
              <a:r>
                <a:rPr lang="lt-LT" b="1" dirty="0" smtClean="0">
                  <a:solidFill>
                    <a:schemeClr val="tx1"/>
                  </a:solidFill>
                </a:rPr>
                <a:t>SĖKMĖS</a:t>
              </a:r>
              <a:endParaRPr lang="lt-LT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43608" y="207265"/>
            <a:ext cx="7937337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lt-LT" dirty="0" smtClean="0"/>
              <a:t>Teikiama  individuali pagalba mokantis 1-4 klasių mokiniams leido išlaikyti buvusius iki karantino mokymosi rezultatus. Galvojame, jog jie būtų daug žemesni, jei tokios pagalbos nebūtume teikę.</a:t>
            </a:r>
            <a:endParaRPr lang="lt-LT" dirty="0"/>
          </a:p>
        </p:txBody>
      </p:sp>
      <p:sp>
        <p:nvSpPr>
          <p:cNvPr id="12" name="Rounded Rectangle 11"/>
          <p:cNvSpPr/>
          <p:nvPr/>
        </p:nvSpPr>
        <p:spPr>
          <a:xfrm>
            <a:off x="1033539" y="4097637"/>
            <a:ext cx="7992886" cy="12262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lt-LT" sz="1600" dirty="0"/>
              <a:t>Mokytojai savo kompetencijas kėlė nuotoliniu būdu, būdami namuose, todėl sutaupė daug laiko. Manome, jog pavyko užsisakyti lektorius labai naudingomis gimnazijai temomis</a:t>
            </a:r>
            <a:r>
              <a:rPr lang="lt-LT" sz="1600" dirty="0" smtClean="0"/>
              <a:t>.</a:t>
            </a:r>
            <a:endParaRPr lang="lt-LT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1043610" y="5396795"/>
            <a:ext cx="7977277" cy="12262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lt-LT" sz="1600" dirty="0" smtClean="0"/>
              <a:t>Įkurta jauki, komfortabili erdvė bibliotekoje</a:t>
            </a:r>
            <a:r>
              <a:rPr lang="lt-LT" sz="1600" dirty="0"/>
              <a:t>, kurioje mokiniai galės skaityti knygas, mokytojai vesti užsiėmimus.</a:t>
            </a:r>
          </a:p>
        </p:txBody>
      </p:sp>
    </p:spTree>
    <p:extLst>
      <p:ext uri="{BB962C8B-B14F-4D97-AF65-F5344CB8AC3E}">
        <p14:creationId xmlns:p14="http://schemas.microsoft.com/office/powerpoint/2010/main" val="297229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-7721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dirty="0"/>
              <a:t> 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8642" y="0"/>
            <a:ext cx="8737498" cy="5067996"/>
            <a:chOff x="4769777" y="1168867"/>
            <a:chExt cx="4089044" cy="3041609"/>
          </a:xfrm>
        </p:grpSpPr>
        <p:grpSp>
          <p:nvGrpSpPr>
            <p:cNvPr id="4" name="Group 3"/>
            <p:cNvGrpSpPr/>
            <p:nvPr/>
          </p:nvGrpSpPr>
          <p:grpSpPr>
            <a:xfrm>
              <a:off x="5317562" y="1413571"/>
              <a:ext cx="3541259" cy="1899680"/>
              <a:chOff x="1178314" y="3269855"/>
              <a:chExt cx="6481681" cy="1664274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6" name="Rounded Rectangle 5"/>
              <p:cNvSpPr/>
              <p:nvPr/>
            </p:nvSpPr>
            <p:spPr>
              <a:xfrm>
                <a:off x="1198224" y="3269855"/>
                <a:ext cx="6440820" cy="339834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1178314" y="3975747"/>
                <a:ext cx="6440820" cy="180027"/>
              </a:xfrm>
              <a:prstGeom prst="round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lt-LT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193934" y="4425686"/>
                <a:ext cx="6466061" cy="508443"/>
              </a:xfrm>
              <a:prstGeom prst="round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lt-LT" sz="16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" name="Isosceles Triangle 4"/>
            <p:cNvSpPr/>
            <p:nvPr/>
          </p:nvSpPr>
          <p:spPr>
            <a:xfrm rot="16200000">
              <a:off x="3446009" y="2492635"/>
              <a:ext cx="3041609" cy="394074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wordArtVert" rtlCol="0" anchor="ctr"/>
            <a:lstStyle/>
            <a:p>
              <a:pPr algn="ctr"/>
              <a:r>
                <a:rPr lang="lt-LT" dirty="0" smtClean="0">
                  <a:solidFill>
                    <a:schemeClr val="tx1"/>
                  </a:solidFill>
                </a:rPr>
                <a:t>PROBLEMOS</a:t>
              </a:r>
              <a:endParaRPr lang="lt-LT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123728" y="29548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12" name="Rectangle 11"/>
          <p:cNvSpPr/>
          <p:nvPr/>
        </p:nvSpPr>
        <p:spPr>
          <a:xfrm>
            <a:off x="1376821" y="407730"/>
            <a:ext cx="7539319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lt-LT" dirty="0"/>
              <a:t>Didžiąją dalį laiko mokymasis vyko nuotoliniu būdu, todėl  ne visi užsibrėžti kokybiniai rezultatai yra pasiekti.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39720" y="1288605"/>
            <a:ext cx="7538102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lt-LT" dirty="0"/>
              <a:t>Mokiniai negalėjo naudotis gimnazijos bibliotekoje įrengta skaitymo erdve bei kitomis savaiminiui mokymuisi pritaikytomis erdvėmis, nes beveik visus metus mokėsi nuotoliniu būdu.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45212" y="2396249"/>
            <a:ext cx="7523225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lt-LT" dirty="0"/>
              <a:t>Neformaliojo švietimo programa ,,Keramikos paslaptys“, skirta socialiai pažeidžiamiems vaikams, </a:t>
            </a:r>
            <a:r>
              <a:rPr lang="lt-LT" dirty="0" smtClean="0"/>
              <a:t>  pirmaisiais metis negalėjo </a:t>
            </a:r>
            <a:r>
              <a:rPr lang="lt-LT" dirty="0"/>
              <a:t>vykti kontaktiniu būdu dėl karantino, todėl neturėjo jokios įtakos mokinių mokymosi rezultatams bei savijautai.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339057" y="3742268"/>
            <a:ext cx="7548751" cy="8388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dirty="0" smtClean="0">
                <a:cs typeface="Times New Roman" pitchFamily="18" charset="0"/>
              </a:rPr>
              <a:t>Labai daug laiko užima dokumentų, planų, ataskaitų rašymas.</a:t>
            </a:r>
          </a:p>
        </p:txBody>
      </p:sp>
    </p:spTree>
    <p:extLst>
      <p:ext uri="{BB962C8B-B14F-4D97-AF65-F5344CB8AC3E}">
        <p14:creationId xmlns:p14="http://schemas.microsoft.com/office/powerpoint/2010/main" val="15052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lt-LT" sz="2800" dirty="0" smtClean="0"/>
              <a:t>Plano koregavimas 2021-2022 m.m.</a:t>
            </a:r>
            <a:endParaRPr lang="lt-LT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166196"/>
            <a:ext cx="8229600" cy="3558948"/>
          </a:xfrm>
        </p:spPr>
        <p:txBody>
          <a:bodyPr>
            <a:noAutofit/>
          </a:bodyPr>
          <a:lstStyle/>
          <a:p>
            <a:pPr lvl="1"/>
            <a:r>
              <a:rPr lang="lt-LT" sz="1800" dirty="0"/>
              <a:t>individualiai pagalbai teikti pradinėse klasėse mokytojo padėjėjo darbo užmokesčiui skirta suma yra sumažinta  233,44 Eur, nes praėjusiais metais buvo sutaupyta 780,56  </a:t>
            </a:r>
            <a:r>
              <a:rPr lang="lt-LT" sz="1800" dirty="0" smtClean="0"/>
              <a:t>Eur;</a:t>
            </a:r>
            <a:endParaRPr lang="lt-LT" sz="1800" dirty="0"/>
          </a:p>
          <a:p>
            <a:pPr lvl="1"/>
            <a:r>
              <a:rPr lang="lt-LT" sz="1800" dirty="0"/>
              <a:t>pirmos klasės mokinių skaitymo kompetencijoms ugdyti skiriama dar viena papildoma valanda gimnazijos bibliotekininkei, nes  pasiteisino jos pagalba, visi 1 klasės mokiniai atėjo į antrą klasę su geromis skaitymo kompetencijomis, todėl padidėjo 349,73 Eur darbo užmokesčiui skirti </a:t>
            </a:r>
            <a:r>
              <a:rPr lang="lt-LT" sz="1800" dirty="0" smtClean="0"/>
              <a:t>pinigai</a:t>
            </a:r>
            <a:r>
              <a:rPr lang="lt-LT" sz="1800" dirty="0"/>
              <a:t>;</a:t>
            </a:r>
            <a:endParaRPr lang="lt-LT" sz="1800" dirty="0" smtClean="0"/>
          </a:p>
          <a:p>
            <a:pPr lvl="1"/>
            <a:r>
              <a:rPr lang="lt-LT" sz="1800" dirty="0" smtClean="0"/>
              <a:t>padidėjus </a:t>
            </a:r>
            <a:r>
              <a:rPr lang="lt-LT" sz="1800" dirty="0"/>
              <a:t>skaitmeninio ugdymo turinio aplinkų Emos ir Edukos licencijų </a:t>
            </a:r>
            <a:r>
              <a:rPr lang="lt-LT" sz="1800" dirty="0" smtClean="0"/>
              <a:t>  įkainiams</a:t>
            </a:r>
            <a:r>
              <a:rPr lang="lt-LT" sz="1800" dirty="0"/>
              <a:t>, sutaupyti pinigai yra panaudojami skirtumui kompensuoti. </a:t>
            </a:r>
            <a:r>
              <a:rPr lang="lt-LT" sz="1800" dirty="0" smtClean="0"/>
              <a:t>Licencijos buvo </a:t>
            </a:r>
            <a:r>
              <a:rPr lang="lt-LT" sz="1800" dirty="0"/>
              <a:t>išpirktos iš gimnazijai skaitmeniniui turiniui skirtų pinigų. Prieiga prie skaitmeninės aplinkos ,,egzaminatorius.lt,” perkant Emą ir Eduką  licencijas, suteikiama nemokamai</a:t>
            </a:r>
            <a:r>
              <a:rPr lang="en-US" sz="1800" dirty="0"/>
              <a:t>.</a:t>
            </a:r>
            <a:endParaRPr lang="lt-LT" sz="1800" dirty="0"/>
          </a:p>
        </p:txBody>
      </p:sp>
      <p:pic>
        <p:nvPicPr>
          <p:cNvPr id="5" name="Picture 4" descr="Grinkiškio Jono Poderio gimnazija - Home | Facebook">
            <a:extLst>
              <a:ext uri="{FF2B5EF4-FFF2-40B4-BE49-F238E27FC236}">
                <a16:creationId xmlns:lc="http://schemas.openxmlformats.org/drawingml/2006/lockedCanvas" xmlns:a16="http://schemas.microsoft.com/office/drawing/2014/main" xmlns="" id="{15219B99-8574-4A8B-9A12-03B49B6E0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357106" cy="116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51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inkiškio Jono Poderio gimnazija - Home | Facebook">
            <a:extLst>
              <a:ext uri="{FF2B5EF4-FFF2-40B4-BE49-F238E27FC236}">
                <a16:creationId xmlns:lc="http://schemas.openxmlformats.org/drawingml/2006/lockedCanvas" xmlns:a16="http://schemas.microsoft.com/office/drawing/2014/main" xmlns="" id="{15219B99-8574-4A8B-9A12-03B49B6E0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" y="37591"/>
            <a:ext cx="1239144" cy="106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2400" b="1" dirty="0" smtClean="0">
                <a:latin typeface="+mn-lt"/>
              </a:rPr>
              <a:t>         Mokinių </a:t>
            </a:r>
            <a:r>
              <a:rPr lang="lt-LT" sz="2400" b="1" dirty="0">
                <a:latin typeface="+mn-lt"/>
              </a:rPr>
              <a:t>kompetencijų ugdymas kokybės krepšelio </a:t>
            </a:r>
            <a:r>
              <a:rPr lang="lt-LT" sz="2400" b="1" dirty="0" smtClean="0">
                <a:latin typeface="+mn-lt"/>
              </a:rPr>
              <a:t>pagalba</a:t>
            </a:r>
            <a:r>
              <a:rPr lang="lt-LT" sz="2400" b="1" dirty="0">
                <a:latin typeface="+mn-lt"/>
              </a:rPr>
              <a:t/>
            </a:r>
            <a:br>
              <a:rPr lang="lt-LT" sz="2400" b="1" dirty="0">
                <a:latin typeface="+mn-lt"/>
              </a:rPr>
            </a:br>
            <a:endParaRPr lang="lt-LT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lt-LT" sz="2400" dirty="0" smtClean="0"/>
              <a:t>2.1</a:t>
            </a:r>
            <a:r>
              <a:rPr lang="lt-LT" sz="2400" dirty="0"/>
              <a:t>. Neformaliojo švietimo programa „</a:t>
            </a:r>
            <a:r>
              <a:rPr lang="lt-LT" sz="2400" dirty="0" smtClean="0"/>
              <a:t>Keramikos </a:t>
            </a:r>
            <a:r>
              <a:rPr lang="lt-LT" sz="2400" dirty="0"/>
              <a:t>paslaptys“, skirta socialiai pažeidžiamiems </a:t>
            </a:r>
            <a:r>
              <a:rPr lang="lt-LT" sz="2400" dirty="0" smtClean="0"/>
              <a:t>vaikams;</a:t>
            </a:r>
          </a:p>
          <a:p>
            <a:pPr marL="0" indent="0">
              <a:buNone/>
            </a:pPr>
            <a:endParaRPr lang="lt-LT" sz="2400" dirty="0" smtClean="0"/>
          </a:p>
          <a:p>
            <a:r>
              <a:rPr lang="lt-LT" sz="2400" dirty="0"/>
              <a:t>1.4. Pirmos klasės mokinių skaitymo kompetencijų </a:t>
            </a:r>
            <a:r>
              <a:rPr lang="lt-LT" sz="2400" dirty="0" smtClean="0"/>
              <a:t>ugdymas;</a:t>
            </a:r>
            <a:endParaRPr lang="lt-LT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lt-LT" dirty="0"/>
          </a:p>
          <a:p>
            <a:endParaRPr lang="lt-L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2132856"/>
            <a:ext cx="2232247" cy="29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No description availabl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59448"/>
            <a:ext cx="2303177" cy="287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83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b="1" dirty="0" smtClean="0"/>
              <a:t>Gerų metų su ,,Kokybės krepšeliu“</a:t>
            </a:r>
            <a:endParaRPr lang="lt-LT" sz="3200" b="1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301422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No description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400" b="1" dirty="0">
                <a:latin typeface="Times New Roman" pitchFamily="18" charset="0"/>
                <a:cs typeface="Times New Roman" pitchFamily="18" charset="0"/>
              </a:rPr>
              <a:t>BENDRI  DUOMENYS</a:t>
            </a:r>
            <a:br>
              <a:rPr lang="lt-LT" sz="2400" b="1" dirty="0">
                <a:latin typeface="Times New Roman" pitchFamily="18" charset="0"/>
                <a:cs typeface="Times New Roman" pitchFamily="18" charset="0"/>
              </a:rPr>
            </a:br>
            <a:endParaRPr lang="lt-LT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2800" dirty="0"/>
              <a:t>Projekto vykdymo laikotarpis- </a:t>
            </a:r>
            <a:r>
              <a:rPr lang="lt-LT" sz="2800" dirty="0" smtClean="0"/>
              <a:t>2020-2022m.m.</a:t>
            </a:r>
            <a:endParaRPr lang="lt-LT" sz="2800" dirty="0"/>
          </a:p>
          <a:p>
            <a:r>
              <a:rPr lang="lt-LT" sz="2800" dirty="0"/>
              <a:t>2020-2021m.m.- 21240 Eur</a:t>
            </a:r>
          </a:p>
          <a:p>
            <a:r>
              <a:rPr lang="lt-LT" sz="2800" dirty="0"/>
              <a:t>2021-2022 m.m.-21440 </a:t>
            </a:r>
            <a:r>
              <a:rPr lang="lt-LT" sz="2800" dirty="0" smtClean="0"/>
              <a:t>Eur</a:t>
            </a:r>
          </a:p>
          <a:p>
            <a:r>
              <a:rPr lang="lt-LT" sz="2800" dirty="0" smtClean="0"/>
              <a:t>Visa skirta suma- 42680 Eur</a:t>
            </a:r>
            <a:endParaRPr lang="lt-LT" sz="2800" dirty="0"/>
          </a:p>
          <a:p>
            <a:r>
              <a:rPr lang="lt-LT" smtClean="0"/>
              <a:t>Kokybės krepšelio veiklose dalyvavo 204 mokiniai, veiklas vykdė 32 pedagogai.</a:t>
            </a:r>
            <a:endParaRPr lang="lt-LT" dirty="0"/>
          </a:p>
        </p:txBody>
      </p:sp>
      <p:pic>
        <p:nvPicPr>
          <p:cNvPr id="4" name="Picture 3" descr="Grinkiškio Jono Poderio gimnazija - Home | Facebook">
            <a:extLst>
              <a:ext uri="{FF2B5EF4-FFF2-40B4-BE49-F238E27FC236}">
                <a16:creationId xmlns:lc="http://schemas.openxmlformats.org/drawingml/2006/lockedCanvas" xmlns:a16="http://schemas.microsoft.com/office/drawing/2014/main" xmlns="" id="{15219B99-8574-4A8B-9A12-03B49B6E0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16"/>
            <a:ext cx="1357106" cy="116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94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1418998" y="137383"/>
            <a:ext cx="7401474" cy="1080120"/>
          </a:xfrm>
          <a:prstGeom prst="round2DiagRect">
            <a:avLst>
              <a:gd name="adj1" fmla="val 0"/>
              <a:gd name="adj2" fmla="val 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Projekto </a:t>
            </a:r>
            <a:r>
              <a:rPr lang="lt-LT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tikslas: Gerinti </a:t>
            </a:r>
            <a:r>
              <a:rPr lang="lt-LT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kiekvieno mokinio pažangą ir mokymosi </a:t>
            </a:r>
            <a:r>
              <a:rPr lang="lt-LT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pasiekimus</a:t>
            </a:r>
            <a:endParaRPr lang="lt-LT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335957" y="2451079"/>
            <a:ext cx="7340498" cy="905913"/>
          </a:xfrm>
          <a:prstGeom prst="flowChartTerminator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t-LT" sz="2400" dirty="0" smtClean="0"/>
              <a:t> </a:t>
            </a:r>
            <a:r>
              <a:rPr lang="lt-LT" sz="2400" dirty="0"/>
              <a:t>Sukurti gimnazijoje</a:t>
            </a:r>
            <a:r>
              <a:rPr lang="lt-LT" sz="2400" b="1" dirty="0"/>
              <a:t> </a:t>
            </a:r>
            <a:r>
              <a:rPr lang="lt-LT" sz="2400" dirty="0"/>
              <a:t>naujas </a:t>
            </a:r>
            <a:r>
              <a:rPr lang="lt-LT" sz="2400" dirty="0" smtClean="0"/>
              <a:t>edukacines </a:t>
            </a:r>
            <a:r>
              <a:rPr lang="lt-LT" sz="2400" dirty="0"/>
              <a:t>erdves.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1418998" y="3568727"/>
            <a:ext cx="7257457" cy="940393"/>
          </a:xfrm>
          <a:prstGeom prst="flowChartTerminator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t-LT" dirty="0" smtClean="0"/>
              <a:t> </a:t>
            </a:r>
            <a:r>
              <a:rPr lang="lt-LT" sz="2400" dirty="0"/>
              <a:t>Stiprinti pedagogų kompetencijas, reikalingas pamokos kokybės tobulinimui. </a:t>
            </a:r>
          </a:p>
        </p:txBody>
      </p:sp>
      <p:sp>
        <p:nvSpPr>
          <p:cNvPr id="8" name="Flowchart: Terminator 7"/>
          <p:cNvSpPr/>
          <p:nvPr/>
        </p:nvSpPr>
        <p:spPr>
          <a:xfrm>
            <a:off x="1335956" y="1484784"/>
            <a:ext cx="7340499" cy="778185"/>
          </a:xfrm>
          <a:prstGeom prst="flowChartTerminator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t-LT" sz="2400" dirty="0" smtClean="0"/>
              <a:t>Stiprinti </a:t>
            </a:r>
            <a:r>
              <a:rPr lang="lt-LT" sz="2400" dirty="0"/>
              <a:t>individualią mokymo(si) pagalbą mokiniams.</a:t>
            </a:r>
          </a:p>
        </p:txBody>
      </p:sp>
      <p:sp>
        <p:nvSpPr>
          <p:cNvPr id="9" name="Oval 8"/>
          <p:cNvSpPr/>
          <p:nvPr/>
        </p:nvSpPr>
        <p:spPr>
          <a:xfrm>
            <a:off x="918768" y="1624511"/>
            <a:ext cx="500230" cy="498729"/>
          </a:xfrm>
          <a:prstGeom prst="ellipse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lt-LT" dirty="0"/>
          </a:p>
        </p:txBody>
      </p:sp>
      <p:sp>
        <p:nvSpPr>
          <p:cNvPr id="10" name="Oval 9"/>
          <p:cNvSpPr/>
          <p:nvPr/>
        </p:nvSpPr>
        <p:spPr>
          <a:xfrm>
            <a:off x="950955" y="2654670"/>
            <a:ext cx="500230" cy="498729"/>
          </a:xfrm>
          <a:prstGeom prst="ellipse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1014871" y="3789558"/>
            <a:ext cx="500230" cy="498729"/>
          </a:xfrm>
          <a:prstGeom prst="ellipse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/>
              <a:t>3</a:t>
            </a:r>
          </a:p>
        </p:txBody>
      </p:sp>
      <p:pic>
        <p:nvPicPr>
          <p:cNvPr id="12" name="Picture 11" descr="Grinkiškio Jono Poderio gimnazija - Home | Facebook">
            <a:extLst>
              <a:ext uri="{FF2B5EF4-FFF2-40B4-BE49-F238E27FC236}">
                <a16:creationId xmlns:lc="http://schemas.openxmlformats.org/drawingml/2006/lockedCanvas" xmlns:a16="http://schemas.microsoft.com/office/drawing/2014/main" xmlns="" id="{15219B99-8574-4A8B-9A12-03B49B6E0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0" y="55368"/>
            <a:ext cx="1357106" cy="116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90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79712" y="59492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lt-LT" dirty="0" smtClean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6" name="Oval 5"/>
          <p:cNvSpPr/>
          <p:nvPr/>
        </p:nvSpPr>
        <p:spPr>
          <a:xfrm>
            <a:off x="1240020" y="1028774"/>
            <a:ext cx="500230" cy="498729"/>
          </a:xfrm>
          <a:prstGeom prst="ellipse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lt-LT" dirty="0"/>
          </a:p>
        </p:txBody>
      </p:sp>
      <p:sp>
        <p:nvSpPr>
          <p:cNvPr id="7" name="Flowchart: Terminator 6"/>
          <p:cNvSpPr/>
          <p:nvPr/>
        </p:nvSpPr>
        <p:spPr>
          <a:xfrm>
            <a:off x="1619672" y="889047"/>
            <a:ext cx="6696744" cy="778185"/>
          </a:xfrm>
          <a:prstGeom prst="flowChartTerminator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t-LT" sz="2400" b="1" dirty="0" smtClean="0"/>
              <a:t> </a:t>
            </a:r>
            <a:r>
              <a:rPr lang="lt-LT" sz="2400" b="1" dirty="0" smtClean="0"/>
              <a:t>Uždavinys. Stiprinti </a:t>
            </a:r>
            <a:r>
              <a:rPr lang="lt-LT" sz="2400" b="1" dirty="0"/>
              <a:t>individualią mokymo(si) pagalbą mokiniams</a:t>
            </a:r>
            <a:r>
              <a:rPr lang="lt-LT" b="1" dirty="0"/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7544" y="2270840"/>
            <a:ext cx="2045183" cy="1878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1.1. </a:t>
            </a:r>
            <a:r>
              <a:rPr lang="lt-LT" dirty="0"/>
              <a:t>Individualios mokymosi pagalbos užtikrinimas, įsteigiant 8 konsultacinius centrus. </a:t>
            </a:r>
            <a:endParaRPr lang="lt-LT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27784" y="2239280"/>
            <a:ext cx="1930126" cy="1909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/>
              <a:t>1.2</a:t>
            </a:r>
            <a:r>
              <a:rPr lang="lt-LT" dirty="0" smtClean="0"/>
              <a:t>. Individualios </a:t>
            </a:r>
            <a:r>
              <a:rPr lang="lt-LT" dirty="0"/>
              <a:t>pagalbos teikimas pradinėse klasėse.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42668" y="2260440"/>
            <a:ext cx="1930126" cy="18166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/>
              <a:t>1.3</a:t>
            </a:r>
            <a:r>
              <a:rPr lang="lt-LT" dirty="0" smtClean="0"/>
              <a:t>. Namų </a:t>
            </a:r>
            <a:r>
              <a:rPr lang="lt-LT" dirty="0"/>
              <a:t>darbų ruošos klubo steigimas.</a:t>
            </a:r>
            <a:endParaRPr lang="lt-LT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95728" y="2270841"/>
            <a:ext cx="1930126" cy="18062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/>
              <a:t>1.4</a:t>
            </a:r>
            <a:r>
              <a:rPr lang="lt-LT" dirty="0" smtClean="0"/>
              <a:t>. Pirmos </a:t>
            </a:r>
            <a:r>
              <a:rPr lang="lt-LT" dirty="0"/>
              <a:t>klasės mokinių skaitymo kompetencijų ugdymas.</a:t>
            </a:r>
            <a:endParaRPr lang="lt-LT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923086" y="1772816"/>
            <a:ext cx="488674" cy="326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92847" y="1772816"/>
            <a:ext cx="0" cy="346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607731" y="1772816"/>
            <a:ext cx="0" cy="346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529045" y="1702624"/>
            <a:ext cx="308222" cy="466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Grinkiškio Jono Poderio gimnazija - Home | Facebook">
            <a:extLst>
              <a:ext uri="{FF2B5EF4-FFF2-40B4-BE49-F238E27FC236}">
                <a16:creationId xmlns:lc="http://schemas.openxmlformats.org/drawingml/2006/lockedCanvas" xmlns:a16="http://schemas.microsoft.com/office/drawing/2014/main" xmlns="" id="{15219B99-8574-4A8B-9A12-03B49B6E0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16"/>
            <a:ext cx="1357106" cy="116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19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description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728"/>
            <a:ext cx="3888432" cy="289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description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171" y="12310"/>
            <a:ext cx="3888432" cy="284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No description availabl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0952"/>
            <a:ext cx="3888433" cy="294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20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9792" y="522920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/>
              <a:t> 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1547664" y="764704"/>
            <a:ext cx="6696744" cy="778185"/>
          </a:xfrm>
          <a:prstGeom prst="flowChartTerminator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t-LT" sz="2000" b="1" dirty="0" smtClean="0"/>
              <a:t>Stiprinti </a:t>
            </a:r>
            <a:r>
              <a:rPr lang="lt-LT" sz="2000" b="1" dirty="0"/>
              <a:t>individualią mokymo(si) pagalbą mokiniams.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9512" y="1906039"/>
            <a:ext cx="2405223" cy="19463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t-LT" sz="1600" dirty="0" smtClean="0"/>
              <a:t>2.1. Neformaliojo </a:t>
            </a:r>
            <a:r>
              <a:rPr lang="lt-LT" sz="1600" dirty="0"/>
              <a:t>švietimo programa ,,Keramikos paslaptys“, skirta socialiai pažeidžiamiems vaikams.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82690" y="3179407"/>
            <a:ext cx="2232248" cy="19092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t-LT" sz="1600" dirty="0" smtClean="0"/>
              <a:t>2.2. Skaitmeninio </a:t>
            </a:r>
            <a:r>
              <a:rPr lang="lt-LT" sz="1600" dirty="0"/>
              <a:t>ugdymo turinio diegimas, siekiant veiksmingo diferencijavimo ir individualizavimo.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43818" y="1772816"/>
            <a:ext cx="2304256" cy="18679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600" dirty="0" smtClean="0"/>
              <a:t>2.3.Gimnazijos </a:t>
            </a:r>
            <a:r>
              <a:rPr lang="lt-LT" sz="1600" dirty="0"/>
              <a:t>patalpų pritaikymas savaiminiui mokymuisi: koridorių kabinetų sienų, grindų, laiptų  vizualizavimas įvairia mokomąja medžiaga.</a:t>
            </a:r>
            <a:endParaRPr lang="lt-LT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73832" y="1005227"/>
            <a:ext cx="500230" cy="498729"/>
          </a:xfrm>
          <a:prstGeom prst="ellipse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/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732240" y="2937181"/>
            <a:ext cx="2232248" cy="19092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t-LT" sz="1600" dirty="0" smtClean="0"/>
              <a:t>2.4. Gamtos </a:t>
            </a:r>
            <a:r>
              <a:rPr lang="lt-LT" sz="1600" dirty="0"/>
              <a:t>mokslų  laboratorijos įkūrimas.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167423" y="1430502"/>
            <a:ext cx="488674" cy="326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940152" y="1403160"/>
            <a:ext cx="144016" cy="369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35896" y="1593542"/>
            <a:ext cx="0" cy="1394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668344" y="1593542"/>
            <a:ext cx="36004" cy="1043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Grinkiškio Jono Poderio gimnazija - Home | Facebook">
            <a:extLst>
              <a:ext uri="{FF2B5EF4-FFF2-40B4-BE49-F238E27FC236}">
                <a16:creationId xmlns:lc="http://schemas.openxmlformats.org/drawingml/2006/lockedCanvas" xmlns:a16="http://schemas.microsoft.com/office/drawing/2014/main" xmlns="" id="{15219B99-8574-4A8B-9A12-03B49B6E0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16"/>
            <a:ext cx="1357106" cy="116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4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 description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653"/>
            <a:ext cx="3778989" cy="256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No description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3" y="99218"/>
            <a:ext cx="3778989" cy="255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No description availabl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19279"/>
            <a:ext cx="3775878" cy="255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o description available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14" y="2745133"/>
            <a:ext cx="3775878" cy="256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5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o description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721"/>
            <a:ext cx="3816424" cy="275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o description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618" y="27721"/>
            <a:ext cx="256959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No description availabl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2779"/>
            <a:ext cx="3131840" cy="643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No description available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277" y="2289267"/>
            <a:ext cx="2819483" cy="42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o description available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62" y="2749759"/>
            <a:ext cx="3096345" cy="376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8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6" y="3562139"/>
            <a:ext cx="4091946" cy="297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o description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6" y="116632"/>
            <a:ext cx="3377886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o description availabl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7116"/>
            <a:ext cx="4091946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o description availabl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622" y="3562139"/>
            <a:ext cx="4091946" cy="300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5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Mosaic-Pattern-PowerPoint-Template-27162</Template>
  <TotalTime>2610</TotalTime>
  <Words>723</Words>
  <Application>Microsoft Office PowerPoint</Application>
  <PresentationFormat>On-screen Show (4:3)</PresentationFormat>
  <Paragraphs>87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BENDRI  DUOMENYS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Plano koregavimas 2021-2022 m.m.</vt:lpstr>
      <vt:lpstr>         Mokinių kompetencijų ugdymas kokybės krepšelio pagalba </vt:lpstr>
      <vt:lpstr>Gerų metų su ,,Kokybės krepšeliu“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97</cp:revision>
  <dcterms:created xsi:type="dcterms:W3CDTF">2021-03-05T11:22:34Z</dcterms:created>
  <dcterms:modified xsi:type="dcterms:W3CDTF">2022-01-06T06:01:41Z</dcterms:modified>
</cp:coreProperties>
</file>